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058400" cy="7864475"/>
  <p:notesSz cx="9144000" cy="6858000"/>
  <p:defaultTextStyle>
    <a:defPPr>
      <a:defRPr lang="en-US"/>
    </a:defPPr>
    <a:lvl1pPr marL="0" algn="l" defTabSz="1024128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1pPr>
    <a:lvl2pPr marL="512064" algn="l" defTabSz="1024128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2pPr>
    <a:lvl3pPr marL="1024128" algn="l" defTabSz="1024128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3pPr>
    <a:lvl4pPr marL="1536192" algn="l" defTabSz="1024128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4pPr>
    <a:lvl5pPr marL="2048256" algn="l" defTabSz="1024128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5pPr>
    <a:lvl6pPr marL="2560320" algn="l" defTabSz="1024128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6pPr>
    <a:lvl7pPr marL="3072384" algn="l" defTabSz="1024128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7pPr>
    <a:lvl8pPr marL="3584448" algn="l" defTabSz="1024128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8pPr>
    <a:lvl9pPr marL="4096512" algn="l" defTabSz="1024128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E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29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87080"/>
            <a:ext cx="8549640" cy="2738002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130671"/>
            <a:ext cx="7543800" cy="189876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6377-6DBC-443F-B486-16606E05B923}" type="datetimeFigureOut">
              <a:rPr lang="en-IN" smtClean="0"/>
              <a:t>24-10-2025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FC2F-EB28-49C2-BAC5-039061CC57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004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6377-6DBC-443F-B486-16606E05B923}" type="datetimeFigureOut">
              <a:rPr lang="en-IN" smtClean="0"/>
              <a:t>24-10-2025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FC2F-EB28-49C2-BAC5-039061CC57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420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8710"/>
            <a:ext cx="2168843" cy="66647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8710"/>
            <a:ext cx="6380798" cy="66647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6377-6DBC-443F-B486-16606E05B923}" type="datetimeFigureOut">
              <a:rPr lang="en-IN" smtClean="0"/>
              <a:t>24-10-2025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FC2F-EB28-49C2-BAC5-039061CC57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051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6377-6DBC-443F-B486-16606E05B923}" type="datetimeFigureOut">
              <a:rPr lang="en-IN" smtClean="0"/>
              <a:t>24-10-2025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FC2F-EB28-49C2-BAC5-039061CC57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6194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60659"/>
            <a:ext cx="8675370" cy="3271403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63011"/>
            <a:ext cx="8675370" cy="1720353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6377-6DBC-443F-B486-16606E05B923}" type="datetimeFigureOut">
              <a:rPr lang="en-IN" smtClean="0"/>
              <a:t>24-10-2025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FC2F-EB28-49C2-BAC5-039061CC57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2698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93552"/>
            <a:ext cx="4274820" cy="49899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93552"/>
            <a:ext cx="4274820" cy="49899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6377-6DBC-443F-B486-16606E05B923}" type="datetimeFigureOut">
              <a:rPr lang="en-IN" smtClean="0"/>
              <a:t>24-10-2025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FC2F-EB28-49C2-BAC5-039061CC57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812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8712"/>
            <a:ext cx="8675370" cy="15201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27889"/>
            <a:ext cx="4255174" cy="944829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72718"/>
            <a:ext cx="4255174" cy="422533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27889"/>
            <a:ext cx="4276130" cy="944829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72718"/>
            <a:ext cx="4276130" cy="422533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6377-6DBC-443F-B486-16606E05B923}" type="datetimeFigureOut">
              <a:rPr lang="en-IN" smtClean="0"/>
              <a:t>24-10-2025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FC2F-EB28-49C2-BAC5-039061CC57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9858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6377-6DBC-443F-B486-16606E05B923}" type="datetimeFigureOut">
              <a:rPr lang="en-IN" smtClean="0"/>
              <a:t>24-10-2025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FC2F-EB28-49C2-BAC5-039061CC57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541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6377-6DBC-443F-B486-16606E05B923}" type="datetimeFigureOut">
              <a:rPr lang="en-IN" smtClean="0"/>
              <a:t>24-10-2025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FC2F-EB28-49C2-BAC5-039061CC57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931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24298"/>
            <a:ext cx="3244096" cy="1835044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32340"/>
            <a:ext cx="5092065" cy="5588875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59342"/>
            <a:ext cx="3244096" cy="4370974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6377-6DBC-443F-B486-16606E05B923}" type="datetimeFigureOut">
              <a:rPr lang="en-IN" smtClean="0"/>
              <a:t>24-10-2025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FC2F-EB28-49C2-BAC5-039061CC57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38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24298"/>
            <a:ext cx="3244096" cy="1835044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32340"/>
            <a:ext cx="5092065" cy="5588875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59342"/>
            <a:ext cx="3244096" cy="4370974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6377-6DBC-443F-B486-16606E05B923}" type="datetimeFigureOut">
              <a:rPr lang="en-IN" smtClean="0"/>
              <a:t>24-10-2025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FC2F-EB28-49C2-BAC5-039061CC57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252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8712"/>
            <a:ext cx="8675370" cy="1520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93552"/>
            <a:ext cx="8675370" cy="4989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89205"/>
            <a:ext cx="2263140" cy="418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76377-6DBC-443F-B486-16606E05B923}" type="datetimeFigureOut">
              <a:rPr lang="en-IN" smtClean="0"/>
              <a:t>24-10-2025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89205"/>
            <a:ext cx="3394710" cy="418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89205"/>
            <a:ext cx="2263140" cy="418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9FC2F-EB28-49C2-BAC5-039061CC57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460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nccorp@rediffmail.co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.C. Corporation logo with precision woven fabric tape showing company branding and product qua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93896"/>
            <a:ext cx="10058401" cy="82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68979" y="6495333"/>
            <a:ext cx="352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b="1" i="0" dirty="0" smtClean="0">
                <a:solidFill>
                  <a:srgbClr val="0F172A"/>
                </a:solidFill>
                <a:effectLst/>
                <a:latin typeface="Open Sans"/>
              </a:rPr>
              <a:t>ISO Certified</a:t>
            </a:r>
          </a:p>
          <a:p>
            <a:pPr algn="ctr"/>
            <a:r>
              <a:rPr lang="en-IN" sz="3600" b="0" i="0" dirty="0" smtClean="0">
                <a:solidFill>
                  <a:srgbClr val="475569"/>
                </a:solidFill>
                <a:effectLst/>
                <a:latin typeface="Open Sans"/>
              </a:rPr>
              <a:t>Quality Assured</a:t>
            </a:r>
            <a:endParaRPr lang="en-IN" sz="3600" b="0" i="0" dirty="0">
              <a:solidFill>
                <a:srgbClr val="475569"/>
              </a:solidFill>
              <a:effectLst/>
              <a:latin typeface="Open Sans"/>
            </a:endParaRPr>
          </a:p>
        </p:txBody>
      </p:sp>
      <p:pic>
        <p:nvPicPr>
          <p:cNvPr id="4" name="Picture 2" descr="nccorpindia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752" y="6615258"/>
            <a:ext cx="1499717" cy="110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84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058400" cy="787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0" dirty="0" smtClean="0">
                <a:solidFill>
                  <a:srgbClr val="0070C0"/>
                </a:solidFill>
                <a:effectLst/>
                <a:latin typeface="Inter"/>
              </a:rPr>
              <a:t>ABOUT US</a:t>
            </a:r>
          </a:p>
          <a:p>
            <a:pPr algn="ctr"/>
            <a:r>
              <a:rPr lang="en-US" sz="3200" b="1" i="0" dirty="0" smtClean="0">
                <a:solidFill>
                  <a:srgbClr val="002060"/>
                </a:solidFill>
                <a:effectLst/>
                <a:latin typeface="Inter"/>
              </a:rPr>
              <a:t>Precision  I  Performance  I  Trusted</a:t>
            </a:r>
          </a:p>
          <a:p>
            <a:r>
              <a:rPr lang="en-US" sz="2800" b="1" i="0" dirty="0" smtClean="0">
                <a:solidFill>
                  <a:srgbClr val="0070C0"/>
                </a:solidFill>
                <a:effectLst/>
                <a:latin typeface="Inter"/>
              </a:rPr>
              <a:t>67 Years of Innovation and Growing with Global Footprint</a:t>
            </a:r>
          </a:p>
          <a:p>
            <a:r>
              <a:rPr lang="en-US" sz="2200" b="0" i="0" dirty="0" smtClean="0">
                <a:solidFill>
                  <a:srgbClr val="475569"/>
                </a:solidFill>
                <a:effectLst/>
                <a:latin typeface="Open Sans"/>
              </a:rPr>
              <a:t>Founded in 1957 by </a:t>
            </a:r>
            <a:r>
              <a:rPr lang="en-US" sz="2200" b="1" i="0" dirty="0" smtClean="0">
                <a:solidFill>
                  <a:srgbClr val="475569"/>
                </a:solidFill>
                <a:effectLst/>
                <a:latin typeface="Open Sans"/>
              </a:rPr>
              <a:t>Late Shri Chandrakant R. Mehta</a:t>
            </a:r>
            <a:r>
              <a:rPr lang="en-US" sz="2200" b="0" i="0" dirty="0" smtClean="0">
                <a:solidFill>
                  <a:srgbClr val="475569"/>
                </a:solidFill>
                <a:effectLst/>
                <a:latin typeface="Open Sans"/>
              </a:rPr>
              <a:t>, with a vision for Precision Manufacturing. N.C. Corporation has grown into a trusted name in high-performance webbing solutions, built on a foundation of precision, integrity, and innovation. We specialize in custom manufacturing of narrow woven fabrics technical textiles, Industrial tapes &amp; webbing.  for </a:t>
            </a:r>
            <a:r>
              <a:rPr lang="en-US" sz="2200" dirty="0" smtClean="0">
                <a:solidFill>
                  <a:srgbClr val="475569"/>
                </a:solidFill>
                <a:latin typeface="Open Sans"/>
              </a:rPr>
              <a:t>Global </a:t>
            </a:r>
            <a:r>
              <a:rPr lang="en-US" sz="2200" b="0" i="0" dirty="0" smtClean="0">
                <a:solidFill>
                  <a:srgbClr val="475569"/>
                </a:solidFill>
                <a:effectLst/>
                <a:latin typeface="Open Sans"/>
              </a:rPr>
              <a:t> industrial applications with Superior quality and precision.</a:t>
            </a:r>
          </a:p>
          <a:p>
            <a:endParaRPr lang="en-US" sz="2400" b="0" i="0" dirty="0" smtClean="0">
              <a:solidFill>
                <a:srgbClr val="475569"/>
              </a:solidFill>
              <a:effectLst/>
              <a:latin typeface="Open Sans"/>
            </a:endParaRPr>
          </a:p>
          <a:p>
            <a:r>
              <a:rPr lang="en-US" sz="2800" b="1" i="0" dirty="0" smtClean="0">
                <a:solidFill>
                  <a:srgbClr val="0070C0"/>
                </a:solidFill>
                <a:effectLst/>
                <a:latin typeface="Inter"/>
              </a:rPr>
              <a:t>Industry Leadership with Excellence</a:t>
            </a:r>
          </a:p>
          <a:p>
            <a:r>
              <a:rPr lang="en-US" sz="2200" b="1" i="0" dirty="0" smtClean="0">
                <a:solidFill>
                  <a:srgbClr val="475569"/>
                </a:solidFill>
                <a:effectLst/>
                <a:latin typeface="Open Sans"/>
              </a:rPr>
              <a:t>Mr. Nimesh C. Mehta </a:t>
            </a:r>
            <a:r>
              <a:rPr lang="en-US" sz="2200" b="0" i="0" dirty="0" smtClean="0">
                <a:solidFill>
                  <a:srgbClr val="475569"/>
                </a:solidFill>
                <a:effectLst/>
                <a:latin typeface="Open Sans"/>
              </a:rPr>
              <a:t>- A pioneer in technical textiles with over 45 years of hands-on experience and deep expertise in Nylon 66 and Polyester applications. Under his leadership since 1981, the company has become an industry leader in technical textiles and industrial webbing.</a:t>
            </a:r>
          </a:p>
          <a:p>
            <a:endParaRPr lang="en-US" sz="2200" b="0" i="0" dirty="0" smtClean="0">
              <a:solidFill>
                <a:srgbClr val="475569"/>
              </a:solidFill>
              <a:effectLst/>
              <a:latin typeface="Open Sans"/>
            </a:endParaRPr>
          </a:p>
          <a:p>
            <a:r>
              <a:rPr lang="en-US" sz="2800" b="1" i="0" dirty="0" smtClean="0">
                <a:solidFill>
                  <a:srgbClr val="2563EB"/>
                </a:solidFill>
                <a:effectLst/>
                <a:latin typeface="Open Sans"/>
              </a:rPr>
              <a:t>65,000 </a:t>
            </a:r>
            <a:r>
              <a:rPr lang="en-US" sz="2800" b="0" i="0" dirty="0" smtClean="0">
                <a:solidFill>
                  <a:srgbClr val="475569"/>
                </a:solidFill>
                <a:effectLst/>
                <a:latin typeface="Open Sans"/>
              </a:rPr>
              <a:t>Meters/Day     </a:t>
            </a:r>
            <a:r>
              <a:rPr lang="en-US" sz="2800" b="1" i="0" dirty="0" smtClean="0">
                <a:solidFill>
                  <a:srgbClr val="2563EB"/>
                </a:solidFill>
                <a:effectLst/>
                <a:latin typeface="Open Sans"/>
              </a:rPr>
              <a:t>8,000</a:t>
            </a:r>
            <a:r>
              <a:rPr lang="en-US" sz="2800" b="0" i="0" dirty="0" smtClean="0">
                <a:solidFill>
                  <a:srgbClr val="475569"/>
                </a:solidFill>
                <a:effectLst/>
                <a:latin typeface="Open Sans"/>
              </a:rPr>
              <a:t>Sq.M Facility       </a:t>
            </a:r>
            <a:r>
              <a:rPr lang="en-US" sz="2800" b="1" i="0" dirty="0" smtClean="0">
                <a:solidFill>
                  <a:srgbClr val="2563EB"/>
                </a:solidFill>
                <a:effectLst/>
                <a:latin typeface="Open Sans"/>
              </a:rPr>
              <a:t>67 </a:t>
            </a:r>
            <a:r>
              <a:rPr lang="en-US" sz="2800" b="0" i="0" dirty="0" smtClean="0">
                <a:solidFill>
                  <a:srgbClr val="475569"/>
                </a:solidFill>
                <a:effectLst/>
                <a:latin typeface="Open Sans"/>
              </a:rPr>
              <a:t>Years Legacy</a:t>
            </a:r>
          </a:p>
          <a:p>
            <a:endParaRPr lang="en-US" sz="2800" dirty="0">
              <a:solidFill>
                <a:srgbClr val="475569"/>
              </a:solidFill>
              <a:latin typeface="Open Sans"/>
            </a:endParaRPr>
          </a:p>
          <a:p>
            <a:endParaRPr lang="en-US" sz="2800" b="0" i="0" dirty="0" smtClean="0">
              <a:solidFill>
                <a:srgbClr val="475569"/>
              </a:solidFill>
              <a:effectLst/>
              <a:latin typeface="Open Sans"/>
            </a:endParaRPr>
          </a:p>
          <a:p>
            <a:endParaRPr lang="en-US" sz="2800" b="0" i="0" dirty="0" smtClean="0">
              <a:solidFill>
                <a:srgbClr val="475569"/>
              </a:solidFill>
              <a:effectLst/>
              <a:latin typeface="Open Sans"/>
            </a:endParaRPr>
          </a:p>
        </p:txBody>
      </p:sp>
      <p:pic>
        <p:nvPicPr>
          <p:cNvPr id="3" name="Picture 2" descr="nccorpindia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752" y="6615258"/>
            <a:ext cx="1499717" cy="110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59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3" y="1492381"/>
            <a:ext cx="3228341" cy="18269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354" y="1487548"/>
            <a:ext cx="3388918" cy="18317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31" y="3782513"/>
            <a:ext cx="3247437" cy="18157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488" y="3782514"/>
            <a:ext cx="3340591" cy="18108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230" y="6042410"/>
            <a:ext cx="7616588" cy="14114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8" name="Rectangle 7"/>
          <p:cNvSpPr/>
          <p:nvPr/>
        </p:nvSpPr>
        <p:spPr>
          <a:xfrm>
            <a:off x="0" y="128696"/>
            <a:ext cx="10058400" cy="1143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0" dirty="0" smtClean="0">
                <a:solidFill>
                  <a:srgbClr val="0070C0"/>
                </a:solidFill>
                <a:effectLst/>
                <a:latin typeface="Inter"/>
              </a:rPr>
              <a:t>Our Specializations</a:t>
            </a:r>
          </a:p>
          <a:p>
            <a:pPr algn="ctr"/>
            <a:r>
              <a:rPr lang="en-US" b="0" i="0" dirty="0" smtClean="0">
                <a:solidFill>
                  <a:srgbClr val="475569"/>
                </a:solidFill>
                <a:effectLst/>
                <a:latin typeface="Open Sans"/>
              </a:rPr>
              <a:t>High-performance narrow woven fabrics engineered for precision applications across multiple industries.</a:t>
            </a:r>
            <a:endParaRPr lang="en-US" b="0" i="0" dirty="0">
              <a:solidFill>
                <a:srgbClr val="475569"/>
              </a:solidFill>
              <a:effectLst/>
              <a:latin typeface="Open San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272" y="1458409"/>
            <a:ext cx="3293807" cy="18751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0268" y="3782513"/>
            <a:ext cx="3259436" cy="18108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1" name="Picture 2" descr="nccorpindia.co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145" y="6759419"/>
            <a:ext cx="1499717" cy="110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67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N.C. Corporation 100mm Nylon66 tape roll showing precision manufactu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6" y="651754"/>
            <a:ext cx="1247859" cy="159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.C. Corporation white tape with precision black mark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895" y="724013"/>
            <a:ext cx="1942567" cy="133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.C. Corporation colored webbing tapes in blue, black and red colo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91" y="3594411"/>
            <a:ext cx="982519" cy="174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.C. Corporation black webbing showing detailed weave struct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954" y="3498544"/>
            <a:ext cx="1036575" cy="184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.C. Corporation white tape rolls ready for distribu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067" y="707066"/>
            <a:ext cx="1993921" cy="13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N.C. Corporation white tape with measurement marker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370" y="3648229"/>
            <a:ext cx="2436618" cy="154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9007" y="2327846"/>
            <a:ext cx="3112928" cy="10229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0F172A"/>
                </a:solidFill>
                <a:effectLst/>
                <a:latin typeface="Inter"/>
              </a:rPr>
              <a:t>Nylon 66 Tape Roll</a:t>
            </a:r>
            <a:r>
              <a:rPr lang="en-US" b="0" i="0" dirty="0" smtClean="0">
                <a:solidFill>
                  <a:srgbClr val="FFFFFF"/>
                </a:solidFill>
                <a:effectLst/>
                <a:latin typeface="Open Sans"/>
              </a:rPr>
              <a:t>turing</a:t>
            </a:r>
            <a:endParaRPr lang="en-US" b="0" i="0" dirty="0" smtClean="0">
              <a:solidFill>
                <a:srgbClr val="020817"/>
              </a:solidFill>
              <a:effectLst/>
              <a:latin typeface="Open Sans"/>
            </a:endParaRPr>
          </a:p>
          <a:p>
            <a:r>
              <a:rPr lang="en-US" b="0" i="0" dirty="0" smtClean="0">
                <a:solidFill>
                  <a:srgbClr val="475569"/>
                </a:solidFill>
                <a:effectLst/>
                <a:latin typeface="Open Sans"/>
              </a:rPr>
              <a:t>100mm Nylon 66 tape roll  precision manufacturing</a:t>
            </a:r>
            <a:endParaRPr lang="en-US" b="0" i="0" dirty="0">
              <a:solidFill>
                <a:srgbClr val="475569"/>
              </a:solidFill>
              <a:effectLst/>
              <a:latin typeface="Open Sa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5736" y="2291585"/>
            <a:ext cx="3040062" cy="10229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0F172A"/>
                </a:solidFill>
                <a:effectLst/>
                <a:latin typeface="Inter"/>
              </a:rPr>
              <a:t>Precision Markers</a:t>
            </a:r>
            <a:endParaRPr lang="en-US" dirty="0">
              <a:solidFill>
                <a:srgbClr val="FFFFFF"/>
              </a:solidFill>
              <a:latin typeface="Open Sans"/>
            </a:endParaRPr>
          </a:p>
          <a:p>
            <a:r>
              <a:rPr lang="en-US" b="0" i="0" dirty="0" smtClean="0">
                <a:solidFill>
                  <a:srgbClr val="475569"/>
                </a:solidFill>
                <a:effectLst/>
                <a:latin typeface="Open Sans"/>
              </a:rPr>
              <a:t> white tape with precision black markers</a:t>
            </a:r>
            <a:endParaRPr lang="en-US" b="0" i="0" dirty="0">
              <a:solidFill>
                <a:srgbClr val="475569"/>
              </a:solidFill>
              <a:effectLst/>
              <a:latin typeface="Open San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09599" y="2291585"/>
            <a:ext cx="2623767" cy="10229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0F172A"/>
                </a:solidFill>
                <a:effectLst/>
                <a:latin typeface="Inter"/>
              </a:rPr>
              <a:t>White Tape Rolls</a:t>
            </a:r>
            <a:r>
              <a:rPr lang="en-US" b="0" i="0" dirty="0" smtClean="0">
                <a:solidFill>
                  <a:srgbClr val="475569"/>
                </a:solidFill>
                <a:effectLst/>
                <a:latin typeface="Open Sans"/>
              </a:rPr>
              <a:t> </a:t>
            </a:r>
          </a:p>
          <a:p>
            <a:r>
              <a:rPr lang="en-US" b="0" i="0" dirty="0" smtClean="0">
                <a:solidFill>
                  <a:srgbClr val="475569"/>
                </a:solidFill>
                <a:effectLst/>
                <a:latin typeface="Open Sans"/>
              </a:rPr>
              <a:t>white tape rolls ready for distribution</a:t>
            </a:r>
            <a:endParaRPr lang="en-US" b="0" i="0" dirty="0">
              <a:solidFill>
                <a:srgbClr val="475569"/>
              </a:solidFill>
              <a:effectLst/>
              <a:latin typeface="Open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12126" y="5686992"/>
            <a:ext cx="2818712" cy="10229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0F172A"/>
                </a:solidFill>
                <a:effectLst/>
                <a:latin typeface="Inter"/>
              </a:rPr>
              <a:t>Measured Precision</a:t>
            </a:r>
          </a:p>
          <a:p>
            <a:r>
              <a:rPr lang="en-US" b="0" i="0" dirty="0" smtClean="0">
                <a:solidFill>
                  <a:srgbClr val="475569"/>
                </a:solidFill>
                <a:effectLst/>
                <a:latin typeface="Open Sans"/>
              </a:rPr>
              <a:t>white tape with measurement markers</a:t>
            </a:r>
            <a:endParaRPr lang="en-US" b="0" i="0" dirty="0">
              <a:solidFill>
                <a:srgbClr val="475569"/>
              </a:solidFill>
              <a:effectLst/>
              <a:latin typeface="Open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8081" y="5707056"/>
            <a:ext cx="2995371" cy="10229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0F172A"/>
                </a:solidFill>
                <a:effectLst/>
                <a:latin typeface="Inter"/>
              </a:rPr>
              <a:t>Black Webbing</a:t>
            </a:r>
          </a:p>
          <a:p>
            <a:r>
              <a:rPr lang="en-US" b="0" i="0" dirty="0" smtClean="0">
                <a:solidFill>
                  <a:srgbClr val="475569"/>
                </a:solidFill>
                <a:effectLst/>
                <a:latin typeface="Open Sans"/>
              </a:rPr>
              <a:t>black webbing showing detailed weave structure</a:t>
            </a:r>
            <a:endParaRPr lang="en-US" b="0" i="0" dirty="0">
              <a:solidFill>
                <a:srgbClr val="475569"/>
              </a:solidFill>
              <a:effectLst/>
              <a:latin typeface="Open San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3586" y="5660906"/>
            <a:ext cx="3156910" cy="10229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0F172A"/>
                </a:solidFill>
                <a:effectLst/>
                <a:latin typeface="Inter"/>
              </a:rPr>
              <a:t>Colored Webbing</a:t>
            </a:r>
          </a:p>
          <a:p>
            <a:r>
              <a:rPr lang="en-US" b="0" i="0" dirty="0" smtClean="0">
                <a:solidFill>
                  <a:srgbClr val="475569"/>
                </a:solidFill>
                <a:effectLst/>
                <a:latin typeface="Open Sans"/>
              </a:rPr>
              <a:t>colored webbing tapes in blue, black and red colors</a:t>
            </a:r>
            <a:endParaRPr lang="en-US" b="0" i="0" dirty="0">
              <a:solidFill>
                <a:srgbClr val="475569"/>
              </a:solidFill>
              <a:effectLst/>
              <a:latin typeface="Open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91510" y="-51580"/>
            <a:ext cx="61109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i="0" dirty="0" smtClean="0">
                <a:solidFill>
                  <a:srgbClr val="0070C0"/>
                </a:solidFill>
                <a:effectLst/>
                <a:latin typeface="Inter"/>
              </a:rPr>
              <a:t>World-Class Manufacturing</a:t>
            </a:r>
            <a:endParaRPr lang="en-IN" sz="3200" b="1" i="0" dirty="0">
              <a:solidFill>
                <a:srgbClr val="0070C0"/>
              </a:solidFill>
              <a:effectLst/>
              <a:latin typeface="Inter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9006" y="7095740"/>
            <a:ext cx="85646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b="1" dirty="0" smtClean="0">
                <a:solidFill>
                  <a:srgbClr val="0070C0"/>
                </a:solidFill>
                <a:latin typeface="Inter"/>
              </a:rPr>
              <a:t>Innovation</a:t>
            </a:r>
            <a:r>
              <a:rPr lang="en-IN" sz="2400" b="1" i="0" dirty="0" smtClean="0">
                <a:solidFill>
                  <a:srgbClr val="0070C0"/>
                </a:solidFill>
                <a:effectLst/>
                <a:latin typeface="Inter"/>
              </a:rPr>
              <a:t> </a:t>
            </a:r>
            <a:r>
              <a:rPr lang="en-IN" sz="2400" b="1" dirty="0">
                <a:solidFill>
                  <a:srgbClr val="0070C0"/>
                </a:solidFill>
                <a:latin typeface="Inter"/>
              </a:rPr>
              <a:t>-</a:t>
            </a:r>
            <a:r>
              <a:rPr lang="en-IN" sz="2400" b="1" i="0" dirty="0" smtClean="0">
                <a:solidFill>
                  <a:srgbClr val="0070C0"/>
                </a:solidFill>
                <a:effectLst/>
                <a:latin typeface="Inter"/>
              </a:rPr>
              <a:t> Excellence – Commitment- Accountable</a:t>
            </a:r>
          </a:p>
        </p:txBody>
      </p:sp>
      <p:pic>
        <p:nvPicPr>
          <p:cNvPr id="16" name="Picture 2" descr="nccorpindia.co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396" y="6759419"/>
            <a:ext cx="1499717" cy="110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87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058400" cy="8101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0" dirty="0" smtClean="0">
                <a:solidFill>
                  <a:srgbClr val="0070C0"/>
                </a:solidFill>
                <a:effectLst/>
                <a:latin typeface="Inter"/>
              </a:rPr>
              <a:t>Commitment to Quality</a:t>
            </a:r>
            <a:endParaRPr lang="en-US" sz="2400" b="1" i="0" dirty="0" smtClean="0">
              <a:solidFill>
                <a:srgbClr val="475569"/>
              </a:solidFill>
              <a:effectLst/>
              <a:latin typeface="Open Sans"/>
            </a:endParaRPr>
          </a:p>
          <a:p>
            <a:pPr algn="ctr"/>
            <a:r>
              <a:rPr lang="en-US" sz="2400" b="1" i="0" dirty="0" smtClean="0">
                <a:solidFill>
                  <a:srgbClr val="475569"/>
                </a:solidFill>
                <a:effectLst/>
                <a:latin typeface="Open Sans"/>
              </a:rPr>
              <a:t>Each meter undergoes rigorous in-house quality inspection to validate dimensional accuracy, mechanical integrity, and conformity to customer specifications.</a:t>
            </a:r>
          </a:p>
          <a:p>
            <a:pPr algn="ctr"/>
            <a:endParaRPr lang="en-US" sz="2400" b="1" i="0" dirty="0" smtClean="0">
              <a:solidFill>
                <a:srgbClr val="475569"/>
              </a:solidFill>
              <a:effectLst/>
              <a:latin typeface="Open Sans"/>
            </a:endParaRPr>
          </a:p>
          <a:p>
            <a:pPr algn="ctr"/>
            <a:r>
              <a:rPr lang="en-US" sz="2400" b="1" i="0" dirty="0" smtClean="0">
                <a:solidFill>
                  <a:srgbClr val="0070C0"/>
                </a:solidFill>
                <a:effectLst/>
                <a:latin typeface="Inter"/>
              </a:rPr>
              <a:t>Dimensional Accuracy</a:t>
            </a:r>
          </a:p>
          <a:p>
            <a:pPr algn="ctr"/>
            <a:r>
              <a:rPr lang="en-US" sz="2400" b="1" i="0" dirty="0" smtClean="0">
                <a:solidFill>
                  <a:srgbClr val="475569"/>
                </a:solidFill>
                <a:effectLst/>
                <a:latin typeface="Open Sans"/>
              </a:rPr>
              <a:t>Precision measurements ensuring exact specifications for every product batch.</a:t>
            </a:r>
          </a:p>
          <a:p>
            <a:pPr algn="ctr"/>
            <a:endParaRPr lang="en-US" b="0" i="0" dirty="0" smtClean="0">
              <a:solidFill>
                <a:srgbClr val="475569"/>
              </a:solidFill>
              <a:effectLst/>
              <a:latin typeface="Open Sans"/>
            </a:endParaRPr>
          </a:p>
          <a:p>
            <a:pPr algn="ctr"/>
            <a:r>
              <a:rPr lang="en-US" sz="2400" b="1" i="0" dirty="0" smtClean="0">
                <a:solidFill>
                  <a:srgbClr val="0070C0"/>
                </a:solidFill>
                <a:effectLst/>
                <a:latin typeface="Inter"/>
              </a:rPr>
              <a:t>Mechanical Integrity</a:t>
            </a:r>
          </a:p>
          <a:p>
            <a:pPr algn="ctr"/>
            <a:r>
              <a:rPr lang="en-US" sz="2400" b="1" i="0" dirty="0" smtClean="0">
                <a:solidFill>
                  <a:srgbClr val="475569"/>
                </a:solidFill>
                <a:effectLst/>
                <a:latin typeface="Open Sans"/>
              </a:rPr>
              <a:t>Comprehensive testing of tensile strength, elongation, and durability parameters</a:t>
            </a:r>
            <a:r>
              <a:rPr lang="en-US" b="0" i="0" dirty="0" smtClean="0">
                <a:solidFill>
                  <a:srgbClr val="475569"/>
                </a:solidFill>
                <a:effectLst/>
                <a:latin typeface="Open Sans"/>
              </a:rPr>
              <a:t>.</a:t>
            </a:r>
          </a:p>
          <a:p>
            <a:pPr algn="ctr"/>
            <a:endParaRPr lang="en-US" b="0" i="0" dirty="0" smtClean="0">
              <a:solidFill>
                <a:srgbClr val="475569"/>
              </a:solidFill>
              <a:effectLst/>
              <a:latin typeface="Open Sans"/>
            </a:endParaRPr>
          </a:p>
          <a:p>
            <a:pPr algn="ctr"/>
            <a:r>
              <a:rPr lang="en-US" sz="2400" b="1" i="0" dirty="0" smtClean="0">
                <a:solidFill>
                  <a:srgbClr val="0070C0"/>
                </a:solidFill>
                <a:effectLst/>
                <a:latin typeface="Inter"/>
              </a:rPr>
              <a:t>Specification Conformity</a:t>
            </a:r>
          </a:p>
          <a:p>
            <a:pPr algn="ctr"/>
            <a:r>
              <a:rPr lang="en-US" sz="2400" b="1" i="0" dirty="0" smtClean="0">
                <a:solidFill>
                  <a:srgbClr val="475569"/>
                </a:solidFill>
                <a:effectLst/>
                <a:latin typeface="Open Sans"/>
              </a:rPr>
              <a:t>Strict adherence to customer requirements and international quality standards</a:t>
            </a:r>
            <a:r>
              <a:rPr lang="en-US" b="0" i="0" dirty="0" smtClean="0">
                <a:solidFill>
                  <a:srgbClr val="475569"/>
                </a:solidFill>
                <a:effectLst/>
                <a:latin typeface="Open Sans"/>
              </a:rPr>
              <a:t>.</a:t>
            </a:r>
            <a:endParaRPr lang="en-US" dirty="0">
              <a:solidFill>
                <a:srgbClr val="475569"/>
              </a:solidFill>
              <a:latin typeface="Open Sans"/>
            </a:endParaRPr>
          </a:p>
          <a:p>
            <a:pPr algn="ctr"/>
            <a:endParaRPr lang="en-US" b="0" i="0" dirty="0" smtClean="0">
              <a:solidFill>
                <a:srgbClr val="475569"/>
              </a:solidFill>
              <a:effectLst/>
              <a:latin typeface="Open Sans"/>
            </a:endParaRPr>
          </a:p>
          <a:p>
            <a:pPr algn="ctr"/>
            <a:r>
              <a:rPr lang="en-US" sz="2800" b="1" i="0" dirty="0" smtClean="0">
                <a:solidFill>
                  <a:srgbClr val="2563EB"/>
                </a:solidFill>
                <a:effectLst/>
                <a:latin typeface="Open Sans"/>
              </a:rPr>
              <a:t>100%</a:t>
            </a:r>
            <a:r>
              <a:rPr lang="en-US" sz="2800" b="0" i="0" dirty="0" smtClean="0">
                <a:solidFill>
                  <a:srgbClr val="475569"/>
                </a:solidFill>
                <a:effectLst/>
                <a:latin typeface="Open Sans"/>
              </a:rPr>
              <a:t>Products Inspected        </a:t>
            </a:r>
            <a:r>
              <a:rPr lang="en-US" sz="2800" b="1" i="0" dirty="0" smtClean="0">
                <a:solidFill>
                  <a:srgbClr val="16A34A"/>
                </a:solidFill>
                <a:effectLst/>
                <a:latin typeface="Open Sans"/>
              </a:rPr>
              <a:t>ISO </a:t>
            </a:r>
            <a:r>
              <a:rPr lang="en-US" sz="2800" b="0" i="0" dirty="0" smtClean="0">
                <a:solidFill>
                  <a:srgbClr val="475569"/>
                </a:solidFill>
                <a:effectLst/>
                <a:latin typeface="Open Sans"/>
              </a:rPr>
              <a:t>Certified Quality      </a:t>
            </a:r>
            <a:endParaRPr lang="en-US" sz="2800" b="1" i="0" dirty="0" smtClean="0">
              <a:solidFill>
                <a:srgbClr val="2563EB"/>
              </a:solidFill>
              <a:effectLst/>
              <a:latin typeface="Open Sans"/>
            </a:endParaRPr>
          </a:p>
          <a:p>
            <a:pPr algn="ctr"/>
            <a:r>
              <a:rPr lang="en-US" sz="2800" b="1" i="0" dirty="0" smtClean="0">
                <a:solidFill>
                  <a:srgbClr val="2563EB"/>
                </a:solidFill>
                <a:effectLst/>
                <a:latin typeface="Open Sans"/>
              </a:rPr>
              <a:t>67</a:t>
            </a:r>
            <a:r>
              <a:rPr lang="en-US" sz="2800" b="0" i="0" dirty="0" smtClean="0">
                <a:solidFill>
                  <a:srgbClr val="475569"/>
                </a:solidFill>
                <a:effectLst/>
                <a:latin typeface="Open Sans"/>
              </a:rPr>
              <a:t>Years Experience                </a:t>
            </a:r>
            <a:r>
              <a:rPr lang="en-US" sz="2800" b="1" i="0" dirty="0" smtClean="0">
                <a:solidFill>
                  <a:srgbClr val="9333EA"/>
                </a:solidFill>
                <a:effectLst/>
                <a:latin typeface="Open Sans"/>
              </a:rPr>
              <a:t>Global </a:t>
            </a:r>
            <a:r>
              <a:rPr lang="en-US" sz="2800" b="0" i="0" dirty="0" smtClean="0">
                <a:solidFill>
                  <a:srgbClr val="475569"/>
                </a:solidFill>
                <a:effectLst/>
                <a:latin typeface="Open Sans"/>
              </a:rPr>
              <a:t>Client Base</a:t>
            </a:r>
          </a:p>
          <a:p>
            <a:pPr algn="ctr"/>
            <a:endParaRPr lang="en-US" sz="2800" dirty="0">
              <a:solidFill>
                <a:srgbClr val="475569"/>
              </a:solidFill>
              <a:latin typeface="Open Sans"/>
            </a:endParaRPr>
          </a:p>
          <a:p>
            <a:pPr algn="ctr"/>
            <a:endParaRPr lang="en-US" sz="3200" b="0" i="0" dirty="0">
              <a:solidFill>
                <a:srgbClr val="475569"/>
              </a:solidFill>
              <a:effectLst/>
              <a:latin typeface="Open Sans"/>
            </a:endParaRPr>
          </a:p>
        </p:txBody>
      </p:sp>
      <p:pic>
        <p:nvPicPr>
          <p:cNvPr id="3" name="Picture 2" descr="nccorpindia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886" y="6873251"/>
            <a:ext cx="1345230" cy="99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56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058400" cy="7825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0" dirty="0" smtClean="0">
                <a:solidFill>
                  <a:srgbClr val="0070C0"/>
                </a:solidFill>
                <a:effectLst/>
                <a:latin typeface="Inter"/>
              </a:rPr>
              <a:t>Get in Touch</a:t>
            </a:r>
          </a:p>
          <a:p>
            <a:pPr algn="ctr"/>
            <a:endParaRPr lang="en-US" sz="2400" b="1" i="0" dirty="0" smtClean="0">
              <a:solidFill>
                <a:srgbClr val="475569"/>
              </a:solidFill>
              <a:effectLst/>
              <a:latin typeface="Open Sans"/>
            </a:endParaRPr>
          </a:p>
          <a:p>
            <a:pPr algn="ctr"/>
            <a:r>
              <a:rPr lang="en-US" sz="2400" b="1" i="0" dirty="0" smtClean="0">
                <a:solidFill>
                  <a:srgbClr val="475569"/>
                </a:solidFill>
                <a:effectLst/>
                <a:latin typeface="Open Sans"/>
              </a:rPr>
              <a:t>Ready to discuss your narrow woven fabric requirements? Our global team is here to help.</a:t>
            </a:r>
          </a:p>
          <a:p>
            <a:endParaRPr lang="en-US" b="1" i="0" dirty="0" smtClean="0">
              <a:solidFill>
                <a:srgbClr val="0F172A"/>
              </a:solidFill>
              <a:effectLst/>
              <a:latin typeface="Inter"/>
            </a:endParaRPr>
          </a:p>
          <a:p>
            <a:endParaRPr lang="en-US" b="1" dirty="0">
              <a:solidFill>
                <a:srgbClr val="0F172A"/>
              </a:solidFill>
              <a:latin typeface="Inter"/>
            </a:endParaRPr>
          </a:p>
          <a:p>
            <a:pPr algn="ctr"/>
            <a:r>
              <a:rPr lang="en-US" sz="2800" b="1" i="0" smtClean="0">
                <a:solidFill>
                  <a:srgbClr val="0070C0"/>
                </a:solidFill>
                <a:effectLst/>
                <a:latin typeface="Inter"/>
              </a:rPr>
              <a:t>Corporate </a:t>
            </a:r>
            <a:r>
              <a:rPr lang="en-US" sz="2800" b="1" i="0" smtClean="0">
                <a:solidFill>
                  <a:srgbClr val="0070C0"/>
                </a:solidFill>
                <a:effectLst/>
                <a:latin typeface="Inter"/>
              </a:rPr>
              <a:t>Office INDIA</a:t>
            </a:r>
            <a:endParaRPr lang="en-US" sz="2800" b="1" i="0" dirty="0" smtClean="0">
              <a:solidFill>
                <a:srgbClr val="0070C0"/>
              </a:solidFill>
              <a:effectLst/>
              <a:latin typeface="Inter"/>
            </a:endParaRPr>
          </a:p>
          <a:p>
            <a:pPr algn="ctr"/>
            <a:r>
              <a:rPr lang="en-US" b="1" i="0" dirty="0" smtClean="0">
                <a:solidFill>
                  <a:srgbClr val="475569"/>
                </a:solidFill>
                <a:effectLst/>
                <a:latin typeface="Open Sans"/>
              </a:rPr>
              <a:t>101, Pratik CHS, Mathuradas Road, Kandivali West - Mumbai 400067</a:t>
            </a:r>
          </a:p>
          <a:p>
            <a:pPr algn="ctr"/>
            <a:r>
              <a:rPr lang="en-US" b="1" i="0" dirty="0" smtClean="0">
                <a:solidFill>
                  <a:srgbClr val="2563EB"/>
                </a:solidFill>
                <a:effectLst/>
                <a:latin typeface="Open Sans"/>
              </a:rPr>
              <a:t>+91 9324366157</a:t>
            </a:r>
          </a:p>
          <a:p>
            <a:pPr algn="ctr"/>
            <a:r>
              <a:rPr lang="en-US" b="1" i="0" dirty="0" smtClean="0">
                <a:solidFill>
                  <a:srgbClr val="2563EB"/>
                </a:solidFill>
                <a:effectLst/>
                <a:latin typeface="Open Sans"/>
                <a:hlinkClick r:id="rId2"/>
              </a:rPr>
              <a:t>nccorp@rediffmail.com</a:t>
            </a:r>
            <a:endParaRPr lang="en-US" b="1" i="0" dirty="0" smtClean="0">
              <a:solidFill>
                <a:srgbClr val="2563EB"/>
              </a:solidFill>
              <a:effectLst/>
              <a:latin typeface="Open Sans"/>
            </a:endParaRPr>
          </a:p>
          <a:p>
            <a:pPr algn="ctr"/>
            <a:endParaRPr lang="en-US" b="1" i="0" dirty="0" smtClean="0">
              <a:solidFill>
                <a:srgbClr val="2563EB"/>
              </a:solidFill>
              <a:effectLst/>
              <a:latin typeface="Open Sans"/>
            </a:endParaRPr>
          </a:p>
          <a:p>
            <a:pPr algn="ctr"/>
            <a:r>
              <a:rPr lang="en-US" sz="2400" b="1" i="0" dirty="0" smtClean="0">
                <a:solidFill>
                  <a:srgbClr val="0070C0"/>
                </a:solidFill>
                <a:effectLst/>
                <a:latin typeface="Inter"/>
              </a:rPr>
              <a:t>Manufacturing </a:t>
            </a:r>
            <a:r>
              <a:rPr lang="en-US" sz="2400" b="1" i="0" dirty="0" smtClean="0">
                <a:solidFill>
                  <a:srgbClr val="0070C0"/>
                </a:solidFill>
                <a:effectLst/>
                <a:latin typeface="Inter"/>
              </a:rPr>
              <a:t>Plant INDIA</a:t>
            </a:r>
            <a:endParaRPr lang="en-US" sz="2400" b="1" i="0" dirty="0" smtClean="0">
              <a:solidFill>
                <a:srgbClr val="0070C0"/>
              </a:solidFill>
              <a:effectLst/>
              <a:latin typeface="Inter"/>
            </a:endParaRPr>
          </a:p>
          <a:p>
            <a:pPr algn="ctr"/>
            <a:r>
              <a:rPr lang="en-US" b="1" i="0" dirty="0" smtClean="0">
                <a:solidFill>
                  <a:srgbClr val="475569"/>
                </a:solidFill>
                <a:effectLst/>
                <a:latin typeface="Open Sans"/>
              </a:rPr>
              <a:t>25, JP Udyog Nagar, Near Railway Bridge, Palghar East 401404</a:t>
            </a:r>
          </a:p>
          <a:p>
            <a:pPr algn="ctr"/>
            <a:r>
              <a:rPr lang="en-US" b="1" i="0" dirty="0" smtClean="0">
                <a:solidFill>
                  <a:srgbClr val="475569"/>
                </a:solidFill>
                <a:effectLst/>
                <a:latin typeface="Open Sans"/>
              </a:rPr>
              <a:t>8,000 sq.m Production Facility</a:t>
            </a:r>
          </a:p>
          <a:p>
            <a:pPr algn="ctr"/>
            <a:r>
              <a:rPr lang="en-US" b="1" i="0" dirty="0" smtClean="0">
                <a:solidFill>
                  <a:srgbClr val="475569"/>
                </a:solidFill>
                <a:effectLst/>
                <a:latin typeface="Open Sans"/>
              </a:rPr>
              <a:t>65,000 meters/day Capacity</a:t>
            </a:r>
          </a:p>
          <a:p>
            <a:pPr algn="ctr"/>
            <a:endParaRPr lang="en-US" b="1" i="0" dirty="0" smtClean="0">
              <a:solidFill>
                <a:srgbClr val="475569"/>
              </a:solidFill>
              <a:effectLst/>
              <a:latin typeface="Open Sans"/>
            </a:endParaRPr>
          </a:p>
          <a:p>
            <a:pPr algn="ctr"/>
            <a:r>
              <a:rPr lang="en-US" sz="2400" b="1" i="0" dirty="0" smtClean="0">
                <a:solidFill>
                  <a:srgbClr val="0070C0"/>
                </a:solidFill>
                <a:effectLst/>
                <a:latin typeface="Inter"/>
              </a:rPr>
              <a:t>US Sales Office</a:t>
            </a:r>
          </a:p>
          <a:p>
            <a:pPr algn="ctr"/>
            <a:r>
              <a:rPr lang="en-US" b="1" i="0" dirty="0" smtClean="0">
                <a:solidFill>
                  <a:srgbClr val="475569"/>
                </a:solidFill>
                <a:effectLst/>
                <a:latin typeface="Open Sans"/>
              </a:rPr>
              <a:t>New York, USA</a:t>
            </a:r>
          </a:p>
          <a:p>
            <a:pPr algn="ctr"/>
            <a:r>
              <a:rPr lang="en-US" b="1" i="0" dirty="0" smtClean="0">
                <a:solidFill>
                  <a:srgbClr val="2563EB"/>
                </a:solidFill>
                <a:effectLst/>
                <a:latin typeface="Open Sans"/>
              </a:rPr>
              <a:t>+1 516-697-6367</a:t>
            </a:r>
          </a:p>
          <a:p>
            <a:pPr algn="ctr"/>
            <a:r>
              <a:rPr lang="en-US" b="1" i="0" dirty="0" smtClean="0">
                <a:solidFill>
                  <a:srgbClr val="2563EB"/>
                </a:solidFill>
                <a:effectLst/>
                <a:latin typeface="Open Sans"/>
              </a:rPr>
              <a:t>shrey@nccorpindia.com</a:t>
            </a:r>
          </a:p>
          <a:p>
            <a:pPr algn="ctr"/>
            <a:r>
              <a:rPr lang="en-US" b="1" i="0" dirty="0" smtClean="0">
                <a:solidFill>
                  <a:srgbClr val="475569"/>
                </a:solidFill>
                <a:effectLst/>
                <a:latin typeface="Open Sans"/>
              </a:rPr>
              <a:t>North American Sales &amp; Support</a:t>
            </a:r>
          </a:p>
          <a:p>
            <a:pPr algn="ctr"/>
            <a:endParaRPr lang="en-US" b="1" dirty="0">
              <a:solidFill>
                <a:srgbClr val="475569"/>
              </a:solidFill>
              <a:latin typeface="Open Sans"/>
            </a:endParaRPr>
          </a:p>
          <a:p>
            <a:pPr algn="ctr"/>
            <a:endParaRPr lang="en-US" b="1" i="0" dirty="0">
              <a:solidFill>
                <a:srgbClr val="475569"/>
              </a:solidFill>
              <a:effectLst/>
              <a:latin typeface="Open Sans"/>
            </a:endParaRPr>
          </a:p>
        </p:txBody>
      </p:sp>
      <p:pic>
        <p:nvPicPr>
          <p:cNvPr id="3074" name="Picture 2" descr="nccorpindia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752" y="6615258"/>
            <a:ext cx="1499717" cy="110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06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</TotalTime>
  <Words>170</Words>
  <Application>Microsoft Office PowerPoint</Application>
  <PresentationFormat>Custom</PresentationFormat>
  <Paragraphs>62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Inter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SHREYANS</dc:creator>
  <cp:lastModifiedBy>SHREYANS</cp:lastModifiedBy>
  <cp:revision>52</cp:revision>
  <dcterms:created xsi:type="dcterms:W3CDTF">2025-09-03T15:25:18Z</dcterms:created>
  <dcterms:modified xsi:type="dcterms:W3CDTF">2025-10-24T20:14:55Z</dcterms:modified>
</cp:coreProperties>
</file>